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5"/>
  </p:notesMasterIdLst>
  <p:handoutMasterIdLst>
    <p:handoutMasterId r:id="rId36"/>
  </p:handoutMasterIdLst>
  <p:sldIdLst>
    <p:sldId id="257" r:id="rId3"/>
    <p:sldId id="258" r:id="rId4"/>
    <p:sldId id="289" r:id="rId41"/>
    <p:sldId id="259" r:id="rId5"/>
    <p:sldId id="263" r:id="rId9"/>
    <p:sldId id="264" r:id="rId10"/>
    <p:sldId id="267" r:id="rId13"/>
    <p:sldId id="290" r:id="rId42"/>
    <p:sldId id="268" r:id="rId14"/>
    <p:sldId id="269" r:id="rId15"/>
    <p:sldId id="270" r:id="rId16"/>
    <p:sldId id="271" r:id="rId17"/>
    <p:sldId id="272" r:id="rId18"/>
    <p:sldId id="273" r:id="rId19"/>
    <p:sldId id="274" r:id="rId20"/>
    <p:sldId id="277" r:id="rId23"/>
    <p:sldId id="278" r:id="rId24"/>
    <p:sldId id="279" r:id="rId25"/>
    <p:sldId id="281" r:id="rId27"/>
    <p:sldId id="291" r:id="rId43"/>
    <p:sldId id="284" r:id="rId30"/>
    <p:sldId id="287" r:id="rId3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64" d="100"/>
          <a:sy n="64" d="100"/>
        </p:scale>
        <p:origin x="24" y="-816"/>
      </p:cViewPr>
      <p:guideLst>
        <p:guide orient="horz" pos="2160"/>
        <p:guide pos="3839"/>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slideMaster" Target="slideMasters/slide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7" Type="http://schemas.openxmlformats.org/officeDocument/2006/relationships/slide" Target="slides/slide19.xml"/><Relationship Id="rId30" Type="http://schemas.openxmlformats.org/officeDocument/2006/relationships/slide" Target="slides/slide21.xml"/><Relationship Id="rId33" Type="http://schemas.openxmlformats.org/officeDocument/2006/relationships/slide" Target="slides/slide22.xml"/><Relationship Id="rId35" Type="http://schemas.openxmlformats.org/officeDocument/2006/relationships/notesMaster" Target="notesMasters/notesMaster1.xml"/><Relationship Id="rId36" Type="http://schemas.openxmlformats.org/officeDocument/2006/relationships/handoutMaster" Target="handoutMasters/handout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 Id="rId41" Type="http://schemas.openxmlformats.org/officeDocument/2006/relationships/slide" Target="slides/slide3.xml"/><Relationship Id="rId42" Type="http://schemas.openxmlformats.org/officeDocument/2006/relationships/slide" Target="slides/slide8.xml"/><Relationship Id="rId43"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A5A207F-0F91-42F2-96D0-049C6003623B}" type="datetimeFigureOut">
              <a:rPr lang="en-US"/>
              <a:t>2/4/2013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C13F5-F2B1-464B-BE8F-27ABFBD2FBDE}" type="datetimeFigureOut">
              <a:rPr lang="en-US"/>
              <a:t>2/4/2013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manual page: lscpu: https://man7.org/linux/man-pages/man1/lscpu.1.html</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Arm: Neon: https://www.arm.com/technologies/neon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coding style: inclusive terminology: https://docs.kernel.org/process/coding-style.html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What is NUMA?: https://docs.kernel.org/mm/numa.html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Linux kernel documentation: Scheduler: https://docs.kernel.org/scheduler/index.html</a:t>
            </a:r>
          </a:p>
          <a:p>
            <a:r>
              <a:t>Linux manual page: taskset: https://man7.org/linux/man-pages/man1/taskset.1.html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Intel: How Intel Core processors work: https://www.intel.com/content/www/us/en/gaming/resources/how-hybrid-design-works.html</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a:normAutofit/>
          </a:bodyPr>
          <a:lstStyle>
            <a:lvl1pPr>
              <a:defRPr sz="6000"/>
            </a:lvl1pPr>
          </a:lstStyle>
          <a:p>
            <a:r>
              <a:rPr lang="en-US" smtClean="0"/>
              <a:t>Click to edit Master title style</a:t>
            </a:r>
            <a:endParaRPr/>
          </a:p>
        </p:txBody>
      </p:sp>
      <p:sp>
        <p:nvSpPr>
          <p:cNvPr id="3" name="Subtitle 2"/>
          <p:cNvSpPr>
            <a:spLocks noGrp="1"/>
          </p:cNvSpPr>
          <p:nvPr>
            <p:ph type="subTitle" idx="1"/>
          </p:nvPr>
        </p:nvSpPr>
        <p:spPr>
          <a:xfrm>
            <a:off x="1293813" y="4267200"/>
            <a:ext cx="8458200" cy="13716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3CD9712D-992A-4AB1-A5C2-575F75921AA2}" type="datetimeFigureOut">
              <a:rPr lang="en-US"/>
              <a:t>2/4/2013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p:ext uri="{DCECCB84-F9BA-43D5-87BE-67443E8EF086}">
      <p15:sldGuideLst xmlns=""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2/4/2013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anchor="b">
            <a:normAutofit/>
          </a:bodyPr>
          <a:lstStyle>
            <a:lvl1pPr algn="l">
              <a:defRPr sz="4800" b="0" i="0" cap="none" baseline="0"/>
            </a:lvl1pPr>
          </a:lstStyle>
          <a:p>
            <a:r>
              <a:rPr lang="en-US" smtClean="0"/>
              <a:t>Click to edit Master title style</a:t>
            </a:r>
            <a:endParaRPr/>
          </a:p>
        </p:txBody>
      </p:sp>
      <p:sp>
        <p:nvSpPr>
          <p:cNvPr id="3" name="Text Placeholder 2"/>
          <p:cNvSpPr>
            <a:spLocks noGrp="1"/>
          </p:cNvSpPr>
          <p:nvPr>
            <p:ph type="body" idx="1"/>
          </p:nvPr>
        </p:nvSpPr>
        <p:spPr>
          <a:xfrm>
            <a:off x="1293813" y="4876800"/>
            <a:ext cx="8458201"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9712D-992A-4AB1-A5C2-575F75921AA2}" type="datetimeFigureOut">
              <a:rPr lang="en-US"/>
              <a:t>2/4/2013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293812" y="1676400"/>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02035" y="1676401"/>
            <a:ext cx="4700016" cy="4495800"/>
          </a:xfrm>
        </p:spPr>
        <p:txBody>
          <a:bodyPr>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3CD9712D-992A-4AB1-A5C2-575F75921AA2}" type="datetimeFigureOut">
              <a:rPr lang="en-US"/>
              <a:t>2/4/2013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293813" y="1676399"/>
            <a:ext cx="4701142"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3813" y="2516457"/>
            <a:ext cx="4701142"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91754" y="1676399"/>
            <a:ext cx="4703259" cy="762001"/>
          </a:xfrm>
        </p:spPr>
        <p:txBody>
          <a:bodyPr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1754" y="2516457"/>
            <a:ext cx="4703259" cy="3655743"/>
          </a:xfrm>
        </p:spPr>
        <p:txBody>
          <a:bodyPr/>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3CD9712D-992A-4AB1-A5C2-575F75921AA2}" type="datetimeFigureOut">
              <a:rPr lang="en-US"/>
              <a:t>2/4/2013</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3CD9712D-992A-4AB1-A5C2-575F75921AA2}" type="datetimeFigureOut">
              <a:rPr lang="en-US"/>
              <a:t>2/4/2013</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a:t>2/4/2013</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anchor="b">
            <a:normAutofit/>
          </a:bodyPr>
          <a:lstStyle>
            <a:lvl1pPr algn="l">
              <a:defRPr sz="3200" b="0"/>
            </a:lvl1pPr>
          </a:lstStyle>
          <a:p>
            <a:r>
              <a:rPr lang="en-US" smtClean="0"/>
              <a:t>Click to edit Master title style</a:t>
            </a:r>
            <a:endParaRPr/>
          </a:p>
        </p:txBody>
      </p:sp>
      <p:sp>
        <p:nvSpPr>
          <p:cNvPr id="3" name="Content Placeholder 2"/>
          <p:cNvSpPr>
            <a:spLocks noGrp="1"/>
          </p:cNvSpPr>
          <p:nvPr>
            <p:ph idx="1"/>
          </p:nvPr>
        </p:nvSpPr>
        <p:spPr>
          <a:xfrm>
            <a:off x="1293813" y="685800"/>
            <a:ext cx="6172200" cy="54864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7770811"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9712D-992A-4AB1-A5C2-575F75921AA2}" type="datetimeFigureOut">
              <a:rPr lang="en-US"/>
              <a:t>2/4/2013</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anchor="b">
            <a:noAutofit/>
          </a:bodyPr>
          <a:lstStyle>
            <a:lvl1pPr algn="l">
              <a:defRPr sz="3200" b="0"/>
            </a:lvl1pPr>
          </a:lstStyle>
          <a:p>
            <a:r>
              <a:rPr lang="en-US" smtClean="0"/>
              <a:t>Click to edit Master title style</a:t>
            </a:r>
            <a:endParaRPr/>
          </a:p>
        </p:txBody>
      </p:sp>
      <p:sp>
        <p:nvSpPr>
          <p:cNvPr id="3" name="Picture Placeholder 2"/>
          <p:cNvSpPr>
            <a:spLocks noGrp="1"/>
          </p:cNvSpPr>
          <p:nvPr>
            <p:ph type="pic" idx="1"/>
          </p:nvPr>
        </p:nvSpPr>
        <p:spPr>
          <a:xfrm>
            <a:off x="1522412" y="0"/>
            <a:ext cx="5943601" cy="6858000"/>
          </a:xfrm>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7770812" y="4191000"/>
            <a:ext cx="3810000" cy="15240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marL="1600200">
              <a:defRPr/>
            </a:lvl6pPr>
            <a:lvl7pPr marL="1874520">
              <a:defRPr/>
            </a:lvl7pPr>
            <a:lvl8pPr marL="2148840">
              <a:defRPr/>
            </a:lvl8pPr>
            <a:lvl9pPr marL="2423160">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2/4/2013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3CD9712D-992A-4AB1-A5C2-575F75921AA2}" type="datetimeFigureOut">
              <a:rPr lang="en-US"/>
              <a:t>2/4/2013</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1FEFA0A-2F20-4B60-98C6-5FFDA469AA1C}" type="slidenum">
              <a:rPr/>
              <a:t>‹#›</a:t>
            </a:fld>
            <a:endParaRPr/>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900">
                <a:solidFill>
                  <a:schemeClr val="tx1">
                    <a:lumMod val="90000"/>
                    <a:lumOff val="10000"/>
                  </a:schemeClr>
                </a:solidFill>
              </a:defRPr>
            </a:lvl1pPr>
          </a:lstStyle>
          <a:p>
            <a:fld id="{3CD9712D-992A-4AB1-A5C2-575F75921AA2}" type="datetimeFigureOut">
              <a:rPr lang="en-US"/>
              <a:pPr/>
              <a:t>2/4/2013</a:t>
            </a:fld>
            <a:endParaRPr/>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900">
                <a:solidFill>
                  <a:schemeClr val="tx1">
                    <a:lumMod val="90000"/>
                    <a:lumOff val="10000"/>
                  </a:schemeClr>
                </a:solidFill>
              </a:defRPr>
            </a:lvl1pPr>
          </a:lstStyle>
          <a:p>
            <a:endParaRPr/>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900">
                <a:solidFill>
                  <a:schemeClr val="tx1">
                    <a:lumMod val="90000"/>
                    <a:lumOff val="10000"/>
                  </a:schemeClr>
                </a:solidFill>
              </a:defRPr>
            </a:lvl1pPr>
          </a:lstStyle>
          <a:p>
            <a:fld id="{81FEFA0A-2F20-4B60-98C6-5FFDA469AA1C}" type="slidenum">
              <a:rPr/>
              <a:pPr/>
              <a:t>‹#›</a:t>
            </a:fld>
            <a:endParaRPr/>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notesSlide" Target="../notesSlides/notesSlide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Multiprogramming and Multiprocessor Systems</a:t>
            </a:r>
          </a:p>
        </p:txBody>
      </p:sp>
      <p:sp>
        <p:nvSpPr>
          <p:cNvPr id="3" name="Subtitle 2"/>
          <p:cNvSpPr>
            <a:spLocks noGrp="1"/>
          </p:cNvSpPr>
          <p:nvPr>
            <p:ph type="subTitle" idx="1"/>
          </p:nvPr>
        </p:nvSpPr>
        <p:spPr/>
        <p:txBody>
          <a:bodyPr/>
          <a:lstStyle/>
          <a:p>
            <a:r>
              <a:rPr lang="en-US" dirty="0" smtClean="0"/>
              <a:t>Week 4</a:t>
            </a:r>
            <a:endParaRPr lang="en-US" dirty="0"/>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Multiprogramming</a:t>
            </a:r>
          </a:p>
        </p:txBody>
      </p:sp>
      <p:sp>
        <p:nvSpPr>
          <p:cNvPr id="3" name="Content Placeholder 2"/>
          <p:cNvSpPr>
            <a:spLocks noGrp="1"/>
          </p:cNvSpPr>
          <p:nvPr>
            <p:ph idx="1"/>
          </p:nvPr>
        </p:nvSpPr>
        <p:spPr/>
        <p:txBody>
          <a:bodyPr>
            <a:normAutofit/>
          </a:bodyPr>
          <a:lstStyle/>
          <a:p>
            <a:pPr/>
            <a:r>
              <a:rPr sz="2200"/>
              <a:t>Multiprogramming keeps several processes in memory at the same time</a:t>
            </a:r>
          </a:p>
          <a:p>
            <a:pPr/>
            <a:r>
              <a:rPr sz="2200"/>
              <a:t>While one process uses the CPU, another can use an I/O device, and the rest wait in line</a:t>
            </a:r>
          </a:p>
          <a:p>
            <a:pPr lvl="1"/>
            <a:r>
              <a:rPr sz="2000"/>
              <a:t>Device work overlaps with CPU work, so less time is wasted</a:t>
            </a:r>
          </a:p>
          <a:p>
            <a:pPr/>
            <a:r>
              <a:rPr sz="2200"/>
              <a:t>The number of processes in memory at once is the degree of multiprogramming</a:t>
            </a:r>
          </a:p>
          <a:p>
            <a:pPr lvl="1"/>
            <a:r>
              <a:rPr sz="2000"/>
              <a:t>With a degree of 1, only one process is in memory, and the CPU sits idle every time it waits for I/O</a:t>
            </a:r>
          </a:p>
        </p:txBody>
      </p:sp>
    </p:spTree>
    <p:extLst>
      <p:ext uri="{BB962C8B-B14F-4D97-AF65-F5344CB8AC3E}">
        <p14:creationId xmlns:p14="http://schemas.microsoft.com/office/powerpoint/2010/main" val="3183925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Quick Review from Week 2</a:t>
            </a:r>
          </a:p>
        </p:txBody>
      </p:sp>
      <p:sp>
        <p:nvSpPr>
          <p:cNvPr id="3" name="Content Placeholder 2"/>
          <p:cNvSpPr>
            <a:spLocks noGrp="1"/>
          </p:cNvSpPr>
          <p:nvPr>
            <p:ph idx="1"/>
          </p:nvPr>
        </p:nvSpPr>
        <p:spPr/>
        <p:txBody>
          <a:bodyPr>
            <a:normAutofit/>
          </a:bodyPr>
          <a:lstStyle/>
          <a:p>
            <a:pPr/>
            <a:r>
              <a:rPr sz="2200"/>
              <a:t>A process is a program that's running, or waiting for the CPU or I/O</a:t>
            </a:r>
          </a:p>
          <a:p>
            <a:pPr/>
            <a:r>
              <a:rPr sz="2200"/>
              <a:t>The OS keeps a line (queue) for each service, such as the CPU or a drive</a:t>
            </a:r>
          </a:p>
          <a:p>
            <a:pPr/>
            <a:r>
              <a:rPr sz="2200"/>
              <a:t>A context switch saves one process and loads another</a:t>
            </a:r>
          </a:p>
          <a:p>
            <a:pPr/>
            <a:r>
              <a:rPr sz="2200"/>
              <a:t>The scheduler picks which process runs next (Week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Multiprogramming</a:t>
            </a:r>
          </a:p>
        </p:txBody>
      </p:sp>
      <p:sp>
        <p:nvSpPr>
          <p:cNvPr id="3" name="Content Placeholder 2"/>
          <p:cNvSpPr>
            <a:spLocks noGrp="1"/>
          </p:cNvSpPr>
          <p:nvPr>
            <p:ph idx="1"/>
          </p:nvPr>
        </p:nvSpPr>
        <p:spPr/>
        <p:txBody>
          <a:bodyPr>
            <a:normAutofit/>
          </a:bodyPr>
          <a:lstStyle/>
          <a:p>
            <a:pPr/>
            <a:r>
              <a:rPr sz="2200"/>
              <a:t>Keep the CPU and other resources busy as much as possible</a:t>
            </a:r>
          </a:p>
          <a:p>
            <a:pPr/>
            <a:r>
              <a:rPr sz="2200"/>
              <a:t>With one CPU, only one process actually runs at a time. The others wait in the ready queue</a:t>
            </a:r>
          </a:p>
          <a:p>
            <a:pPr/>
            <a:r>
              <a:rPr sz="2200"/>
              <a:t>Processes also need passive resources, such as memory</a:t>
            </a:r>
          </a:p>
        </p:txBody>
      </p:sp>
    </p:spTree>
    <p:extLst>
      <p:ext uri="{BB962C8B-B14F-4D97-AF65-F5344CB8AC3E}">
        <p14:creationId xmlns:p14="http://schemas.microsoft.com/office/powerpoint/2010/main" val="2974608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OS Features Needed for Multiprogramming</a:t>
            </a:r>
          </a:p>
        </p:txBody>
      </p:sp>
      <p:sp>
        <p:nvSpPr>
          <p:cNvPr id="3" name="Content Placeholder 2"/>
          <p:cNvSpPr>
            <a:spLocks noGrp="1"/>
          </p:cNvSpPr>
          <p:nvPr>
            <p:ph idx="1"/>
          </p:nvPr>
        </p:nvSpPr>
        <p:spPr/>
        <p:txBody>
          <a:bodyPr>
            <a:normAutofit/>
          </a:bodyPr>
          <a:lstStyle/>
          <a:p>
            <a:pPr/>
            <a:r>
              <a:rPr sz="2200"/>
              <a:t>I/O routines supplied by the system, such as device drivers</a:t>
            </a:r>
          </a:p>
          <a:p>
            <a:pPr/>
            <a:r>
              <a:rPr sz="2200"/>
              <a:t>Memory management, to keep processes apart (Week 11)</a:t>
            </a:r>
          </a:p>
          <a:p>
            <a:pPr/>
            <a:r>
              <a:rPr sz="2200"/>
              <a:t>CPU scheduling (Week 5)</a:t>
            </a:r>
          </a:p>
          <a:p>
            <a:pPr/>
            <a:r>
              <a:rPr sz="2200"/>
              <a:t>Handing out devices fairly</a:t>
            </a:r>
          </a:p>
        </p:txBody>
      </p:sp>
    </p:spTree>
    <p:extLst>
      <p:ext uri="{BB962C8B-B14F-4D97-AF65-F5344CB8AC3E}">
        <p14:creationId xmlns:p14="http://schemas.microsoft.com/office/powerpoint/2010/main" val="76578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Model of a System with Multiprogramming</a:t>
            </a:r>
          </a:p>
        </p:txBody>
      </p:sp>
      <p:sp>
        <p:nvSpPr>
          <p:cNvPr id="3" name="Content Placeholder 2"/>
          <p:cNvSpPr>
            <a:spLocks noGrp="1"/>
          </p:cNvSpPr>
          <p:nvPr>
            <p:ph idx="1"/>
          </p:nvPr>
        </p:nvSpPr>
        <p:spPr/>
        <p:txBody>
          <a:bodyPr>
            <a:normAutofit/>
          </a:bodyPr>
          <a:lstStyle/>
          <a:p>
            <a:pPr/>
            <a:r>
              <a:rPr sz="2200"/>
              <a:t>A simple model has one CPU, one I/O device, and three queues:</a:t>
            </a:r>
          </a:p>
          <a:p>
            <a:pPr lvl="1"/>
            <a:r>
              <a:rPr sz="2000"/>
              <a:t>Processes waiting for memory</a:t>
            </a:r>
          </a:p>
          <a:p>
            <a:pPr lvl="1"/>
            <a:r>
              <a:rPr sz="2000"/>
              <a:t>The ready queue, for the CPU</a:t>
            </a:r>
          </a:p>
          <a:p>
            <a:pPr lvl="1"/>
            <a:r>
              <a:rPr sz="2000"/>
              <a:t>The I/O queue, for the device</a:t>
            </a:r>
          </a:p>
          <a:p>
            <a:pPr/>
            <a:r>
              <a:rPr sz="2200"/>
              <a:t>The CPU and the device work at the same time, on different processes</a:t>
            </a:r>
          </a:p>
        </p:txBody>
      </p:sp>
    </p:spTree>
    <p:extLst>
      <p:ext uri="{BB962C8B-B14F-4D97-AF65-F5344CB8AC3E}">
        <p14:creationId xmlns:p14="http://schemas.microsoft.com/office/powerpoint/2010/main" val="176352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Multiprocessor Systems</a:t>
            </a:r>
          </a:p>
        </p:txBody>
      </p:sp>
      <p:sp>
        <p:nvSpPr>
          <p:cNvPr id="3" name="Content Placeholder 2"/>
          <p:cNvSpPr>
            <a:spLocks noGrp="1"/>
          </p:cNvSpPr>
          <p:nvPr>
            <p:ph idx="1"/>
          </p:nvPr>
        </p:nvSpPr>
        <p:spPr/>
        <p:txBody>
          <a:bodyPr>
            <a:normAutofit/>
          </a:bodyPr>
          <a:lstStyle/>
          <a:p>
            <a:pPr/>
            <a:r>
              <a:rPr sz="2000"/>
              <a:t>A computer with more than one processor, or more than one core</a:t>
            </a:r>
          </a:p>
          <a:p>
            <a:pPr/>
            <a:r>
              <a:rPr sz="2000"/>
              <a:t>Benefits: more processing power, and use as many processors as the work needs</a:t>
            </a:r>
          </a:p>
          <a:p>
            <a:pPr/>
            <a:r>
              <a:rPr sz="2000"/>
              <a:t>Extra jobs for the OS:</a:t>
            </a:r>
          </a:p>
          <a:p>
            <a:pPr lvl="1"/>
            <a:r>
              <a:rPr sz="1800"/>
              <a:t>Keep all processors busy, with work spread evenly</a:t>
            </a:r>
          </a:p>
          <a:p>
            <a:pPr lvl="1"/>
            <a:r>
              <a:rPr sz="1800"/>
              <a:t>Make sure every processor sees the same, up-to-date copy of shared data</a:t>
            </a:r>
          </a:p>
          <a:p>
            <a:pPr lvl="1"/>
            <a:r>
              <a:rPr sz="1800"/>
              <a:t>Keep related processes in step, and stop them from changing shared data at the same time (mutual exclusion)</a:t>
            </a:r>
          </a:p>
        </p:txBody>
      </p:sp>
    </p:spTree>
    <p:extLst>
      <p:ext uri="{BB962C8B-B14F-4D97-AF65-F5344CB8AC3E}">
        <p14:creationId xmlns:p14="http://schemas.microsoft.com/office/powerpoint/2010/main" val="1206474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Multi-core Is Everywhere</a:t>
            </a:r>
          </a:p>
        </p:txBody>
      </p:sp>
      <p:sp>
        <p:nvSpPr>
          <p:cNvPr id="3" name="Content Placeholder 2"/>
          <p:cNvSpPr>
            <a:spLocks noGrp="1"/>
          </p:cNvSpPr>
          <p:nvPr>
            <p:ph idx="1"/>
          </p:nvPr>
        </p:nvSpPr>
        <p:spPr/>
        <p:txBody>
          <a:bodyPr>
            <a:normAutofit/>
          </a:bodyPr>
          <a:lstStyle/>
          <a:p>
            <a:pPr/>
            <a:r>
              <a:rPr u="sng" sz="2000"/>
              <a:t>Socket</a:t>
            </a:r>
            <a:r>
              <a:rPr sz="2000"/>
              <a:t>: a physical processor chip. Most laptops and phones have one, and big servers may have two or more</a:t>
            </a:r>
          </a:p>
          <a:p>
            <a:pPr/>
            <a:r>
              <a:rPr u="sng" sz="2000"/>
              <a:t>Core</a:t>
            </a:r>
            <a:r>
              <a:rPr sz="2000"/>
              <a:t>: a complete processor inside the chip. Phones have 6 to 8, and server chips can have over 100</a:t>
            </a:r>
          </a:p>
          <a:p>
            <a:pPr/>
            <a:r>
              <a:rPr u="sng" sz="2000"/>
              <a:t>Logical processor</a:t>
            </a:r>
            <a:r>
              <a:rPr sz="2000"/>
              <a:t>: what the OS sees. With hyper-threading, each core shows up as two</a:t>
            </a:r>
          </a:p>
          <a:p>
            <a:pPr/>
            <a:r>
              <a:rPr sz="2000"/>
              <a:t>Check yours: Task Manager, Performance, CPU on Windows, or lscpu and nproc on Linux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Flynn's Categories</a:t>
            </a:r>
          </a:p>
        </p:txBody>
      </p:sp>
      <p:sp>
        <p:nvSpPr>
          <p:cNvPr id="3" name="Content Placeholder 2"/>
          <p:cNvSpPr>
            <a:spLocks noGrp="1"/>
          </p:cNvSpPr>
          <p:nvPr>
            <p:ph idx="1"/>
          </p:nvPr>
        </p:nvSpPr>
        <p:spPr/>
        <p:txBody>
          <a:bodyPr>
            <a:normAutofit/>
          </a:bodyPr>
          <a:lstStyle/>
          <a:p>
            <a:pPr/>
            <a:r>
              <a:rPr sz="2000"/>
              <a:t>Flynn's categories sort computers by how many instructions and how much data they handle at once</a:t>
            </a:r>
          </a:p>
          <a:p>
            <a:pPr lvl="1"/>
            <a:r>
              <a:rPr u="sng" sz="1800"/>
              <a:t>SISD</a:t>
            </a:r>
            <a:r>
              <a:rPr sz="1800"/>
              <a:t>: one instruction on one piece of data. A classic single-core processor</a:t>
            </a:r>
          </a:p>
          <a:p>
            <a:pPr lvl="1"/>
            <a:r>
              <a:rPr u="sng" sz="1800"/>
              <a:t>SIMD</a:t>
            </a:r>
            <a:r>
              <a:rPr sz="1800"/>
              <a:t>: the same instruction on lots of data at once. Built into every modern CPU, and how GPUs work</a:t>
            </a:r>
          </a:p>
          <a:p>
            <a:pPr lvl="1"/>
            <a:r>
              <a:rPr u="sng" sz="1800"/>
              <a:t>MISD</a:t>
            </a:r>
            <a:r>
              <a:rPr sz="1800"/>
              <a:t>: several instructions on the same data. Rarely used</a:t>
            </a:r>
          </a:p>
          <a:p>
            <a:pPr lvl="1"/>
            <a:r>
              <a:rPr u="sng" sz="1800"/>
              <a:t>MIMD</a:t>
            </a:r>
            <a:r>
              <a:rPr sz="1800"/>
              <a:t>: different instructions on different data. Any multi-core processor</a:t>
            </a:r>
          </a:p>
          <a:p>
            <a:pPr/>
            <a:r>
              <a:rPr b="1" sz="2000"/>
              <a:t>Historical note:</a:t>
            </a:r>
            <a:r>
              <a:rPr sz="2000"/>
              <a:t> VLIW chips, such as Intel's Itanium, packed several instructions into one. Itanium has been discontinued. Still worth knowing because you may meet the term in older servers and textbooks</a:t>
            </a:r>
          </a:p>
        </p:txBody>
      </p:sp>
    </p:spTree>
    <p:extLst>
      <p:ext uri="{BB962C8B-B14F-4D97-AF65-F5344CB8AC3E}">
        <p14:creationId xmlns:p14="http://schemas.microsoft.com/office/powerpoint/2010/main" val="3004646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 Interconnection Schemes</a:t>
            </a:r>
          </a:p>
        </p:txBody>
      </p:sp>
      <p:sp>
        <p:nvSpPr>
          <p:cNvPr id="3" name="Content Placeholder 2"/>
          <p:cNvSpPr>
            <a:spLocks noGrp="1"/>
          </p:cNvSpPr>
          <p:nvPr>
            <p:ph idx="1"/>
          </p:nvPr>
        </p:nvSpPr>
        <p:spPr/>
        <p:txBody>
          <a:bodyPr>
            <a:normAutofit/>
          </a:bodyPr>
          <a:lstStyle/>
          <a:p>
            <a:pPr/>
            <a:r>
              <a:rPr sz="2000"/>
              <a:t>How processors and memory are connected inside a computer</a:t>
            </a:r>
          </a:p>
          <a:p>
            <a:pPr/>
            <a:r>
              <a:rPr sz="2000"/>
              <a:t>The classic designs, pictured on the next slide:</a:t>
            </a:r>
          </a:p>
          <a:p>
            <a:pPr lvl="1"/>
            <a:r>
              <a:rPr sz="1800"/>
              <a:t>Shared bus: everyone shares one connection, like one hallway</a:t>
            </a:r>
          </a:p>
          <a:p>
            <a:pPr lvl="1"/>
            <a:r>
              <a:rPr sz="1800"/>
              <a:t>Crossbar switch: a switch for every processor and memory pair, like a grid of doors</a:t>
            </a:r>
          </a:p>
          <a:p>
            <a:pPr lvl="1"/>
            <a:r>
              <a:rPr sz="1800"/>
              <a:t>Mesh: each node connects to its neighbors, like city blocks</a:t>
            </a:r>
          </a:p>
          <a:p>
            <a:pPr lvl="1"/>
            <a:r>
              <a:rPr sz="1800"/>
              <a:t>Hypercube: nodes at the corners of cubes, connected corner to corner</a:t>
            </a:r>
          </a:p>
          <a:p>
            <a:pPr/>
            <a:r>
              <a:rPr sz="2000"/>
              <a:t>Today, the cores in one chip are linked by a fast on-chip network, and AMD builds processors from several small chips (chiplets) in one package</a:t>
            </a:r>
          </a:p>
        </p:txBody>
      </p:sp>
    </p:spTree>
    <p:extLst>
      <p:ext uri="{BB962C8B-B14F-4D97-AF65-F5344CB8AC3E}">
        <p14:creationId xmlns:p14="http://schemas.microsoft.com/office/powerpoint/2010/main" val="217966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Processor Interconnection Schemes</a:t>
            </a:r>
          </a:p>
        </p:txBody>
      </p:sp>
      <p:pic>
        <p:nvPicPr>
          <p:cNvPr id="1026" name="Picture 2" descr="Shared bus. Three processors, each with a private cache, and two memory modules all connect to one shared bus."/>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912812" y="1752600"/>
            <a:ext cx="5421277" cy="18883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Crossbar-switch matrix. Four processors with private caches are on the rows and three memory modules are on the columns, with a crossbar switch at every crossing, so any processor can connect to any memory modul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812" y="4075432"/>
            <a:ext cx="3455987" cy="20575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12812" y="3733800"/>
            <a:ext cx="5181600" cy="341632"/>
          </a:xfrm>
          <a:prstGeom prst="rect">
            <a:avLst/>
          </a:prstGeom>
          <a:noFill/>
        </p:spPr>
        <p:txBody>
          <a:bodyPr wrap="square" rtlCol="0">
            <a:spAutoFit/>
          </a:bodyPr>
          <a:lstStyle/>
          <a:p>
            <a:pPr>
              <a:lnSpc>
                <a:spcPct val="90000"/>
              </a:lnSpc>
            </a:pPr>
            <a:r>
              <a:rPr lang="en-US" dirty="0" smtClean="0"/>
              <a:t>Shared Bus</a:t>
            </a:r>
            <a:endParaRPr lang="en-US" dirty="0"/>
          </a:p>
        </p:txBody>
      </p:sp>
      <p:sp>
        <p:nvSpPr>
          <p:cNvPr id="5" name="TextBox 4"/>
          <p:cNvSpPr txBox="1"/>
          <p:nvPr/>
        </p:nvSpPr>
        <p:spPr>
          <a:xfrm>
            <a:off x="912812" y="6324600"/>
            <a:ext cx="3455987" cy="341632"/>
          </a:xfrm>
          <a:prstGeom prst="rect">
            <a:avLst/>
          </a:prstGeom>
          <a:noFill/>
        </p:spPr>
        <p:txBody>
          <a:bodyPr wrap="square" rtlCol="0">
            <a:spAutoFit/>
          </a:bodyPr>
          <a:lstStyle/>
          <a:p>
            <a:pPr>
              <a:lnSpc>
                <a:spcPct val="90000"/>
              </a:lnSpc>
            </a:pPr>
            <a:r>
              <a:rPr lang="en-US" dirty="0" smtClean="0"/>
              <a:t>Crossbar Switch Matrix</a:t>
            </a:r>
            <a:endParaRPr lang="en-US" dirty="0"/>
          </a:p>
        </p:txBody>
      </p:sp>
      <p:pic>
        <p:nvPicPr>
          <p:cNvPr id="1028" name="Picture 4" descr="2-D mesh network. Nodes are arranged in a grid of 4 rows and 5 columns, and each node connects to its neighbors above, below, left, and righ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51612" y="1752600"/>
            <a:ext cx="3962400" cy="13628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8075612" y="3276600"/>
            <a:ext cx="2438400" cy="341632"/>
          </a:xfrm>
          <a:prstGeom prst="rect">
            <a:avLst/>
          </a:prstGeom>
          <a:noFill/>
        </p:spPr>
        <p:txBody>
          <a:bodyPr wrap="square" rtlCol="0">
            <a:spAutoFit/>
          </a:bodyPr>
          <a:lstStyle/>
          <a:p>
            <a:pPr>
              <a:lnSpc>
                <a:spcPct val="90000"/>
              </a:lnSpc>
            </a:pPr>
            <a:r>
              <a:rPr lang="en-US" dirty="0" smtClean="0"/>
              <a:t>Mesh</a:t>
            </a:r>
            <a:endParaRPr lang="en-US" dirty="0"/>
          </a:p>
        </p:txBody>
      </p:sp>
      <p:pic>
        <p:nvPicPr>
          <p:cNvPr id="1029" name="Picture 5" descr="Hypercube networks. (a) A 3-dimensional hypercube: 8 nodes at the corners of a cube. (b) A 4-dimensional hypercube: two cubes with each corner connected to the matching corner of the other cube, for 16 node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75212" y="3904616"/>
            <a:ext cx="4871019" cy="169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5484812" y="5791200"/>
            <a:ext cx="3810000" cy="341632"/>
          </a:xfrm>
          <a:prstGeom prst="rect">
            <a:avLst/>
          </a:prstGeom>
          <a:noFill/>
        </p:spPr>
        <p:txBody>
          <a:bodyPr wrap="square" rtlCol="0">
            <a:spAutoFit/>
          </a:bodyPr>
          <a:lstStyle/>
          <a:p>
            <a:pPr>
              <a:lnSpc>
                <a:spcPct val="90000"/>
              </a:lnSpc>
            </a:pPr>
            <a:r>
              <a:rPr lang="en-US" dirty="0" err="1" smtClean="0"/>
              <a:t>Hypercubes</a:t>
            </a:r>
            <a:endParaRPr lang="en-US" dirty="0"/>
          </a:p>
        </p:txBody>
      </p:sp>
    </p:spTree>
    <p:extLst>
      <p:ext uri="{BB962C8B-B14F-4D97-AF65-F5344CB8AC3E}">
        <p14:creationId xmlns:p14="http://schemas.microsoft.com/office/powerpoint/2010/main" val="3421152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Loosely Coupled vs. Tightly Coupled Systems</a:t>
            </a:r>
          </a:p>
        </p:txBody>
      </p:sp>
      <p:sp>
        <p:nvSpPr>
          <p:cNvPr id="3" name="Content Placeholder 2"/>
          <p:cNvSpPr>
            <a:spLocks noGrp="1"/>
          </p:cNvSpPr>
          <p:nvPr>
            <p:ph idx="1"/>
          </p:nvPr>
        </p:nvSpPr>
        <p:spPr/>
        <p:txBody>
          <a:bodyPr>
            <a:normAutofit/>
          </a:bodyPr>
          <a:lstStyle/>
          <a:p>
            <a:pPr/>
            <a:r>
              <a:rPr u="sng" sz="2200"/>
              <a:t>Tightly coupled</a:t>
            </a:r>
            <a:r>
              <a:rPr sz="2200"/>
              <a:t>: processors share most resources, including memory</a:t>
            </a:r>
          </a:p>
          <a:p>
            <a:pPr lvl="1"/>
            <a:r>
              <a:rPr sz="2000"/>
              <a:t>More efficient, and easier for OS programmers</a:t>
            </a:r>
          </a:p>
          <a:p>
            <a:pPr/>
            <a:r>
              <a:rPr u="sng" sz="2200"/>
              <a:t>Loosely coupled</a:t>
            </a:r>
            <a:r>
              <a:rPr sz="2200"/>
              <a:t>: each processor has its own memory, and they talk by sending messages</a:t>
            </a:r>
          </a:p>
          <a:p>
            <a:pPr lvl="1"/>
            <a:r>
              <a:rPr sz="2000"/>
              <a:t>More flexible, survive failures better, and can grow bigger</a:t>
            </a:r>
          </a:p>
          <a:p>
            <a:pPr/>
            <a:r>
              <a:rPr sz="2200"/>
              <a:t>A multi-core laptop is tightly coupled. A cluster of servers is loosely coupled (Week 14)</a:t>
            </a:r>
          </a:p>
        </p:txBody>
      </p:sp>
    </p:spTree>
    <p:extLst>
      <p:ext uri="{BB962C8B-B14F-4D97-AF65-F5344CB8AC3E}">
        <p14:creationId xmlns:p14="http://schemas.microsoft.com/office/powerpoint/2010/main" val="2037842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Loosely Coupled vs. Tightly Coupled Systems</a:t>
            </a:r>
          </a:p>
        </p:txBody>
      </p:sp>
      <p:pic>
        <p:nvPicPr>
          <p:cNvPr id="2050" name="Picture 2" descr="Tightly coupled system. Two processors, each with a private cache and its own I/O, both connect to the same shared resources, such as memory."/>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6612" y="1676400"/>
            <a:ext cx="5142315" cy="2281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598612" y="4191000"/>
            <a:ext cx="4191000" cy="341632"/>
          </a:xfrm>
          <a:prstGeom prst="rect">
            <a:avLst/>
          </a:prstGeom>
          <a:noFill/>
        </p:spPr>
        <p:txBody>
          <a:bodyPr wrap="square" rtlCol="0">
            <a:spAutoFit/>
          </a:bodyPr>
          <a:lstStyle/>
          <a:p>
            <a:pPr>
              <a:lnSpc>
                <a:spcPct val="90000"/>
              </a:lnSpc>
            </a:pPr>
            <a:r>
              <a:rPr lang="en-US" dirty="0" smtClean="0"/>
              <a:t>Tightly Coupled</a:t>
            </a:r>
            <a:endParaRPr lang="en-US" dirty="0"/>
          </a:p>
        </p:txBody>
      </p:sp>
      <p:pic>
        <p:nvPicPr>
          <p:cNvPr id="2051" name="Picture 3" descr="Loosely coupled system. Two processors, each with its own private cache, memory module, and I/O, connected only by a communication link."/>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94412" y="1752600"/>
            <a:ext cx="5033160" cy="16414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094412" y="4038600"/>
            <a:ext cx="2743200" cy="341632"/>
          </a:xfrm>
          <a:prstGeom prst="rect">
            <a:avLst/>
          </a:prstGeom>
          <a:noFill/>
        </p:spPr>
        <p:txBody>
          <a:bodyPr wrap="square" rtlCol="0">
            <a:spAutoFit/>
          </a:bodyPr>
          <a:lstStyle/>
          <a:p>
            <a:pPr>
              <a:lnSpc>
                <a:spcPct val="90000"/>
              </a:lnSpc>
            </a:pPr>
            <a:r>
              <a:rPr lang="en-US" dirty="0" smtClean="0"/>
              <a:t>Loosely Coupled</a:t>
            </a:r>
            <a:endParaRPr lang="en-US" dirty="0"/>
          </a:p>
        </p:txBody>
      </p:sp>
    </p:spTree>
    <p:extLst>
      <p:ext uri="{BB962C8B-B14F-4D97-AF65-F5344CB8AC3E}">
        <p14:creationId xmlns:p14="http://schemas.microsoft.com/office/powerpoint/2010/main" val="3026155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Multiprocessor Operating System Organizations</a:t>
            </a:r>
          </a:p>
        </p:txBody>
      </p:sp>
      <p:sp>
        <p:nvSpPr>
          <p:cNvPr id="3" name="Content Placeholder 2"/>
          <p:cNvSpPr>
            <a:spLocks noGrp="1"/>
          </p:cNvSpPr>
          <p:nvPr>
            <p:ph idx="1"/>
          </p:nvPr>
        </p:nvSpPr>
        <p:spPr/>
        <p:txBody>
          <a:bodyPr>
            <a:normAutofit/>
          </a:bodyPr>
          <a:lstStyle/>
          <a:p>
            <a:pPr/>
            <a:r>
              <a:rPr u="sng" sz="2000"/>
              <a:t>Primary/secondary</a:t>
            </a:r>
            <a:r>
              <a:rPr sz="2000"/>
              <a:t>: one processor runs the OS, and the others only run user programs</a:t>
            </a:r>
          </a:p>
          <a:p>
            <a:pPr lvl="1"/>
            <a:r>
              <a:rPr sz="1800"/>
              <a:t>Simple, but if the primary fails, everything stops</a:t>
            </a:r>
          </a:p>
          <a:p>
            <a:pPr lvl="1"/>
            <a:r>
              <a:rPr sz="1800"/>
              <a:t>You may hear this called master/slave. We use primary/secondary instead, because the old terms come from slavery and can make people feel unwelcome, and the new terms describe the job just as clearly. The Linux kernel and many other projects have made the same change</a:t>
            </a:r>
          </a:p>
          <a:p>
            <a:pPr/>
            <a:r>
              <a:rPr u="sng" sz="2000"/>
              <a:t>Separate kernels</a:t>
            </a:r>
            <a:r>
              <a:rPr sz="2000"/>
              <a:t>: each processor runs its own copy of the OS. A failure only affects that processor</a:t>
            </a:r>
          </a:p>
          <a:p>
            <a:pPr/>
            <a:r>
              <a:rPr u="sng" sz="2000"/>
              <a:t>Symmetric</a:t>
            </a:r>
            <a:r>
              <a:rPr sz="2000"/>
              <a:t>: all processors share the OS and the work. The most fault tolerant, but it needs mutual exclusion</a:t>
            </a:r>
          </a:p>
        </p:txBody>
      </p:sp>
    </p:spTree>
    <p:extLst>
      <p:ext uri="{BB962C8B-B14F-4D97-AF65-F5344CB8AC3E}">
        <p14:creationId xmlns:p14="http://schemas.microsoft.com/office/powerpoint/2010/main" val="3251249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Organizations Today</a:t>
            </a:r>
          </a:p>
        </p:txBody>
      </p:sp>
      <p:sp>
        <p:nvSpPr>
          <p:cNvPr id="3" name="Content Placeholder 2"/>
          <p:cNvSpPr>
            <a:spLocks noGrp="1"/>
          </p:cNvSpPr>
          <p:nvPr>
            <p:ph idx="1"/>
          </p:nvPr>
        </p:nvSpPr>
        <p:spPr/>
        <p:txBody>
          <a:bodyPr>
            <a:normAutofit/>
          </a:bodyPr>
          <a:lstStyle/>
          <a:p>
            <a:pPr/>
            <a:r>
              <a:rPr sz="2200"/>
              <a:t>Windows, macOS, and Linux all use the symmetric design, called symmetric multiprocessing (SMP)</a:t>
            </a:r>
          </a:p>
          <a:p>
            <a:pPr/>
            <a:r>
              <a:rPr sz="2200"/>
              <a:t>Phones with performance and efficiency cores still run one symmetric OS, but the scheduler treats the cores differently (later this week)</a:t>
            </a:r>
          </a:p>
          <a:p>
            <a:pPr/>
            <a:r>
              <a:rPr b="1" sz="2200"/>
              <a:t>Historical note:</a:t>
            </a:r>
            <a:r>
              <a:rPr sz="2200"/>
              <a:t> the textbook examples, nCUBE, Tandem, and BBN Butterfly, are 1980s systems. Still worth knowing because the other designs still show up in embedded devices and research systems</a:t>
            </a:r>
          </a:p>
        </p:txBody>
      </p:sp>
    </p:spTree>
    <p:extLst>
      <p:ext uri="{BB962C8B-B14F-4D97-AF65-F5344CB8AC3E}">
        <p14:creationId xmlns:p14="http://schemas.microsoft.com/office/powerpoint/2010/main" val="2198750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 Memory Access (UMA)</a:t>
            </a:r>
          </a:p>
        </p:txBody>
      </p:sp>
      <p:sp>
        <p:nvSpPr>
          <p:cNvPr id="3" name="Content Placeholder 2"/>
          <p:cNvSpPr>
            <a:spLocks noGrp="1"/>
          </p:cNvSpPr>
          <p:nvPr>
            <p:ph idx="1"/>
          </p:nvPr>
        </p:nvSpPr>
        <p:spPr>
          <a:xfrm>
            <a:off x="1293813" y="1676400"/>
            <a:ext cx="9601200" cy="2450000"/>
          </a:xfrm>
        </p:spPr>
        <p:txBody>
          <a:bodyPr>
            <a:normAutofit/>
          </a:bodyPr>
          <a:lstStyle/>
          <a:p>
            <a:pPr/>
            <a:r>
              <a:rPr sz="2000"/>
              <a:t>All processors share all memory, at about the same speed</a:t>
            </a:r>
          </a:p>
          <a:p>
            <a:pPr/>
            <a:r>
              <a:rPr sz="2000"/>
              <a:t>Usually connected by a shared bus or crossbar switch</a:t>
            </a:r>
          </a:p>
          <a:p>
            <a:pPr/>
            <a:r>
              <a:rPr sz="2000"/>
              <a:t>Also called symmetric multiprocessing (SMP). Works well for a small number of processors</a:t>
            </a:r>
          </a:p>
        </p:txBody>
      </p:sp>
      <p:pic>
        <p:nvPicPr>
          <p:cNvPr id="3074" name="Picture 2" descr="Uniform memory access (UMA). Three processors with private caches and two memory modules connect through one interconnection network, so every processor reaches all memory at the same spe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7611" y="4191000"/>
            <a:ext cx="6522507" cy="22577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0134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Nonuniform Memory Access (NUMA)</a:t>
            </a:r>
          </a:p>
        </p:txBody>
      </p:sp>
      <p:sp>
        <p:nvSpPr>
          <p:cNvPr id="3" name="Content Placeholder 2"/>
          <p:cNvSpPr>
            <a:spLocks noGrp="1"/>
          </p:cNvSpPr>
          <p:nvPr>
            <p:ph idx="1"/>
          </p:nvPr>
        </p:nvSpPr>
        <p:spPr>
          <a:xfrm>
            <a:off x="1293813" y="1676400"/>
            <a:ext cx="9601200" cy="2050000"/>
          </a:xfrm>
        </p:spPr>
        <p:txBody>
          <a:bodyPr>
            <a:normAutofit/>
          </a:bodyPr>
          <a:lstStyle/>
          <a:p>
            <a:pPr/>
            <a:r>
              <a:rPr sz="1800"/>
              <a:t>Each node has a few processors and its own local memory</a:t>
            </a:r>
          </a:p>
          <a:p>
            <a:pPr/>
            <a:r>
              <a:rPr sz="1800"/>
              <a:t>Local memory is faster than memory on another node, and NUMA scales to bigger systems than UMA</a:t>
            </a:r>
          </a:p>
          <a:p>
            <a:pPr/>
            <a:r>
              <a:rPr sz="1800"/>
              <a:t>Big servers today are NUMA. On Linux, lscpu or numactl --hardware shows the nodes</a:t>
            </a:r>
          </a:p>
        </p:txBody>
      </p:sp>
      <p:pic>
        <p:nvPicPr>
          <p:cNvPr id="4098" name="Picture 2" descr="Nonuniform memory access (NUMA). Each processor has its own local memory module next to it, and the processor and memory pairs connect through an interconnection network. Reaching local memory is faster than reaching another processor's memo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5211" y="3810000"/>
            <a:ext cx="6805177" cy="2884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6041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Memory Designs</a:t>
            </a:r>
          </a:p>
        </p:txBody>
      </p:sp>
      <p:sp>
        <p:nvSpPr>
          <p:cNvPr id="3" name="Content Placeholder 2"/>
          <p:cNvSpPr>
            <a:spLocks noGrp="1"/>
          </p:cNvSpPr>
          <p:nvPr>
            <p:ph idx="1"/>
          </p:nvPr>
        </p:nvSpPr>
        <p:spPr>
          <a:xfrm>
            <a:off x="1293813" y="1676400"/>
            <a:ext cx="5200000" cy="4495800"/>
          </a:xfrm>
        </p:spPr>
        <p:txBody>
          <a:bodyPr>
            <a:normAutofit/>
          </a:bodyPr>
          <a:lstStyle/>
          <a:p>
            <a:pPr/>
            <a:r>
              <a:rPr u="sng" sz="1800"/>
              <a:t>COMA</a:t>
            </a:r>
            <a:r>
              <a:rPr sz="1800"/>
              <a:t> (cache-only memory architecture): each node's memory acts like a cache, and data moves to the node that uses it most. Mostly a research design</a:t>
            </a:r>
          </a:p>
          <a:p>
            <a:pPr/>
            <a:r>
              <a:rPr u="sng" sz="1800"/>
              <a:t>NORMA</a:t>
            </a:r>
            <a:r>
              <a:rPr sz="1800"/>
              <a:t> (no remote memory access): processors don't share memory at all, and talk by sending messages. This is really a distributed system (Week 14)</a:t>
            </a:r>
          </a:p>
        </p:txBody>
      </p:sp>
      <p:pic>
        <p:nvPicPr>
          <p:cNvPr id="5122" name="Picture 2" descr="Cache-only memory architecture (COMA). Each processor with a private cache has its own attraction memory, and the attraction memories connect through an interconnection networ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7812" y="4724400"/>
            <a:ext cx="3810000" cy="1888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0842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Multiprocessor Scheduling</a:t>
            </a:r>
          </a:p>
        </p:txBody>
      </p:sp>
      <p:sp>
        <p:nvSpPr>
          <p:cNvPr id="3" name="Content Placeholder 2"/>
          <p:cNvSpPr>
            <a:spLocks noGrp="1"/>
          </p:cNvSpPr>
          <p:nvPr>
            <p:ph idx="1"/>
          </p:nvPr>
        </p:nvSpPr>
        <p:spPr/>
        <p:txBody>
          <a:bodyPr>
            <a:normAutofit/>
          </a:bodyPr>
          <a:lstStyle/>
          <a:p>
            <a:pPr/>
            <a:r>
              <a:rPr sz="1800"/>
              <a:t>Decides which process runs on which processor, and when</a:t>
            </a:r>
          </a:p>
          <a:p>
            <a:pPr/>
            <a:r>
              <a:rPr sz="1800"/>
              <a:t>Two goals that pull against each other:</a:t>
            </a:r>
          </a:p>
          <a:p>
            <a:pPr lvl="1"/>
            <a:r>
              <a:rPr u="sng" sz="1600"/>
              <a:t>Parallelism</a:t>
            </a:r>
            <a:r>
              <a:rPr sz="1600"/>
              <a:t>: run as much at the same time as possible</a:t>
            </a:r>
          </a:p>
          <a:p>
            <a:pPr lvl="1"/>
            <a:r>
              <a:rPr u="sng" sz="1600"/>
              <a:t>Processor affinity</a:t>
            </a:r>
            <a:r>
              <a:rPr sz="1600"/>
              <a:t>: keep a process on the same core, because its data is already in that core's cache</a:t>
            </a:r>
          </a:p>
          <a:p>
            <a:pPr/>
            <a:r>
              <a:rPr sz="1800"/>
              <a:t>Simple approaches use one shared line for all processors. Smarter ones keep related processes together</a:t>
            </a:r>
          </a:p>
          <a:p>
            <a:pPr/>
            <a:r>
              <a:rPr sz="1800"/>
              <a:t>Linux gives each core its own run queue</a:t>
            </a:r>
          </a:p>
          <a:p>
            <a:pPr/>
            <a:r>
              <a:rPr sz="1800"/>
              <a:t>You can pin a program to certain cores: Set affinity in Task Manager's Details tab, or taskset on Linux</a:t>
            </a:r>
          </a:p>
        </p:txBody>
      </p:sp>
    </p:spTree>
    <p:extLst>
      <p:ext uri="{BB962C8B-B14F-4D97-AF65-F5344CB8AC3E}">
        <p14:creationId xmlns:p14="http://schemas.microsoft.com/office/powerpoint/2010/main" val="2984755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Scheduling on Mixed Cores</a:t>
            </a:r>
          </a:p>
        </p:txBody>
      </p:sp>
      <p:sp>
        <p:nvSpPr>
          <p:cNvPr id="3" name="Content Placeholder 2"/>
          <p:cNvSpPr>
            <a:spLocks noGrp="1"/>
          </p:cNvSpPr>
          <p:nvPr>
            <p:ph idx="1"/>
          </p:nvPr>
        </p:nvSpPr>
        <p:spPr/>
        <p:txBody>
          <a:bodyPr>
            <a:normAutofit/>
          </a:bodyPr>
          <a:lstStyle/>
          <a:p>
            <a:pPr/>
            <a:r>
              <a:rPr sz="2200"/>
              <a:t>Many chips mix performance cores and efficiency cores (Week 3)</a:t>
            </a:r>
          </a:p>
          <a:p>
            <a:pPr/>
            <a:r>
              <a:rPr sz="2200"/>
              <a:t>The OS sends demanding work to performance cores, and background work to efficiency cores</a:t>
            </a:r>
          </a:p>
          <a:p>
            <a:pPr lvl="1"/>
            <a:r>
              <a:rPr sz="2000"/>
              <a:t>Intel's Thread Director gives the OS hints about each thread</a:t>
            </a:r>
          </a:p>
          <a:p>
            <a:pPr/>
            <a:r>
              <a:rPr sz="2200"/>
              <a:t>This saves battery while keeping what you're using fast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Balancing</a:t>
            </a:r>
          </a:p>
        </p:txBody>
      </p:sp>
      <p:sp>
        <p:nvSpPr>
          <p:cNvPr id="3" name="Content Placeholder 2"/>
          <p:cNvSpPr>
            <a:spLocks noGrp="1"/>
          </p:cNvSpPr>
          <p:nvPr>
            <p:ph idx="1"/>
          </p:nvPr>
        </p:nvSpPr>
        <p:spPr/>
        <p:txBody>
          <a:bodyPr>
            <a:normAutofit/>
          </a:bodyPr>
          <a:lstStyle/>
          <a:p>
            <a:pPr/>
            <a:r>
              <a:rPr sz="2000"/>
              <a:t>Spread the work evenly, so no processor sits idle while another is overloaded</a:t>
            </a:r>
          </a:p>
          <a:p>
            <a:pPr/>
            <a:r>
              <a:rPr sz="2000"/>
              <a:t>Makes response times more consistent</a:t>
            </a:r>
          </a:p>
          <a:p>
            <a:pPr/>
            <a:r>
              <a:rPr u="sng" sz="2000"/>
              <a:t>Static</a:t>
            </a:r>
            <a:r>
              <a:rPr sz="2000"/>
              <a:t>: decide where work goes ahead of time. Works when the workload is predictable</a:t>
            </a:r>
          </a:p>
          <a:p>
            <a:pPr/>
            <a:r>
              <a:rPr u="sng" sz="2000"/>
              <a:t>Dynamic</a:t>
            </a:r>
            <a:r>
              <a:rPr sz="2000"/>
              <a:t>: move work while the system runs. Busy processors can hand work off, or idle ones can ask for more</a:t>
            </a:r>
          </a:p>
          <a:p>
            <a:pPr/>
            <a:r>
              <a:rPr sz="2000"/>
              <a:t>Linux balances automatically. Watch htop while a big job runs, and you'll see the load spread across every core</a:t>
            </a:r>
          </a:p>
        </p:txBody>
      </p:sp>
    </p:spTree>
    <p:extLst>
      <p:ext uri="{BB962C8B-B14F-4D97-AF65-F5344CB8AC3E}">
        <p14:creationId xmlns:p14="http://schemas.microsoft.com/office/powerpoint/2010/main" val="141196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Multiprocessor Mutual Exclusion: A Preview</a:t>
            </a:r>
          </a:p>
        </p:txBody>
      </p:sp>
      <p:sp>
        <p:nvSpPr>
          <p:cNvPr id="3" name="Content Placeholder 2"/>
          <p:cNvSpPr>
            <a:spLocks noGrp="1"/>
          </p:cNvSpPr>
          <p:nvPr>
            <p:ph idx="1"/>
          </p:nvPr>
        </p:nvSpPr>
        <p:spPr/>
        <p:txBody>
          <a:bodyPr>
            <a:normAutofit/>
          </a:bodyPr>
          <a:lstStyle/>
          <a:p>
            <a:pPr/>
            <a:r>
              <a:rPr sz="2200"/>
              <a:t>When processors share data, two of them can try to change it at the same time</a:t>
            </a:r>
          </a:p>
          <a:p>
            <a:pPr/>
            <a:r>
              <a:rPr sz="2200"/>
              <a:t>Mutual exclusion makes sure only one changes it at a time</a:t>
            </a:r>
          </a:p>
          <a:p>
            <a:pPr/>
            <a:r>
              <a:rPr sz="2200"/>
              <a:t>Some tricks that work on one processor don't work with many, such as turning off interrupts, which only affects one core</a:t>
            </a:r>
          </a:p>
          <a:p>
            <a:pPr/>
            <a:r>
              <a:rPr sz="2200"/>
              <a:t>This comes back in more detail in Week 6, Synchronization, including the locks that make it work</a:t>
            </a:r>
          </a:p>
        </p:txBody>
      </p:sp>
    </p:spTree>
    <p:extLst>
      <p:ext uri="{BB962C8B-B14F-4D97-AF65-F5344CB8AC3E}">
        <p14:creationId xmlns:p14="http://schemas.microsoft.com/office/powerpoint/2010/main" val="1231499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S10280110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TS102801109</Template>
  <TotalTime>0</TotalTime>
  <Words>1627</Words>
  <Application>Microsoft Office PowerPoint</Application>
  <PresentationFormat>Custom</PresentationFormat>
  <Paragraphs>236</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TS102801109</vt:lpstr>
      <vt:lpstr>Introduction to Operating Systems</vt:lpstr>
      <vt:lpstr>Multiprogramming</vt:lpstr>
      <vt:lpstr>Requirements for Multiprogramming</vt:lpstr>
      <vt:lpstr>Process Service Requests</vt:lpstr>
      <vt:lpstr>Process Management - Review</vt:lpstr>
      <vt:lpstr>Context Switch</vt:lpstr>
      <vt:lpstr>OS Features Needed for Multiprogramming</vt:lpstr>
      <vt:lpstr>Model of a System with Multiprogramming</vt:lpstr>
      <vt:lpstr>Processes and Multiprogramming</vt:lpstr>
      <vt:lpstr>A System with no Multiprogramming</vt:lpstr>
      <vt:lpstr>Multiprocessor system </vt:lpstr>
      <vt:lpstr>Classifying Sequential and Parallel Architectures</vt:lpstr>
      <vt:lpstr>Processor Interconnection Schemes</vt:lpstr>
      <vt:lpstr>Processor Interconnection Schemes</vt:lpstr>
      <vt:lpstr>Loosely Coupled vs. Tightly Coupled Systems</vt:lpstr>
      <vt:lpstr>15.2.3 Loosely Coupled vs. Tightly Coupled Systems</vt:lpstr>
      <vt:lpstr>Multiprocessor Operating System Organizations</vt:lpstr>
      <vt:lpstr>Master/Slave</vt:lpstr>
      <vt:lpstr>Separate Kernels</vt:lpstr>
      <vt:lpstr>Symmetrical Organization</vt:lpstr>
      <vt:lpstr>Uniform Memory Access</vt:lpstr>
      <vt:lpstr>Nonuniform Memory Access</vt:lpstr>
      <vt:lpstr>Cache-Only Memory Architecture</vt:lpstr>
      <vt:lpstr>No Remote Memory Access</vt:lpstr>
      <vt:lpstr>Multiprocessor Scheduling</vt:lpstr>
      <vt:lpstr>Job-Blind Multiprocessor Scheduling</vt:lpstr>
      <vt:lpstr>Job-Aware Multiprocessor Scheduling</vt:lpstr>
      <vt:lpstr>Load Balancing</vt:lpstr>
      <vt:lpstr>Static Load Balancing</vt:lpstr>
      <vt:lpstr>Dynamic Load Balancing</vt:lpstr>
      <vt:lpstr>Multiprocessor Mutual Exclusion</vt:lpstr>
      <vt:lpstr>Mutual Exclusion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2013-01-28T15:53:19Z</dcterms:created>
  <dcterms:modified xsi:type="dcterms:W3CDTF">2013-02-04T19:47:46Z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